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8" r:id="rId6"/>
    <p:sldId id="259" r:id="rId7"/>
    <p:sldId id="260" r:id="rId8"/>
    <p:sldId id="275" r:id="rId9"/>
    <p:sldId id="267" r:id="rId10"/>
    <p:sldId id="268" r:id="rId11"/>
    <p:sldId id="269" r:id="rId12"/>
    <p:sldId id="270" r:id="rId13"/>
    <p:sldId id="271" r:id="rId14"/>
    <p:sldId id="272" r:id="rId15"/>
    <p:sldId id="273" r:id="rId16"/>
    <p:sldId id="276" r:id="rId17"/>
    <p:sldId id="277" r:id="rId18"/>
    <p:sldId id="278" r:id="rId19"/>
    <p:sldId id="279" r:id="rId20"/>
    <p:sldId id="280" r:id="rId21"/>
    <p:sldId id="281" r:id="rId22"/>
  </p:sldIdLst>
  <p:sldSz cx="18288000" cy="10287000"/>
  <p:notesSz cx="6858000" cy="9144000"/>
  <p:embeddedFontLst>
    <p:embeddedFont>
      <p:font typeface="Aristotelica Pro" panose="020B0604020202020204" charset="0"/>
      <p:regular r:id="rId23"/>
    </p:embeddedFont>
    <p:embeddedFont>
      <p:font typeface="Aristotelica Pro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85D139-9CA6-9FBC-CBFF-A29EE9918927}" v="153" dt="2024-12-29T22:50:31.006"/>
    <p1510:client id="{7D5CB9A9-BCEC-5A70-AE5D-17B0FD2EF2EE}" v="1" dt="2024-12-29T22:39:00.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710" y="3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0.pn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2.jpg"/><Relationship Id="rId4" Type="http://schemas.openxmlformats.org/officeDocument/2006/relationships/image" Target="../media/image3.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png"/><Relationship Id="rId5" Type="http://schemas.openxmlformats.org/officeDocument/2006/relationships/image" Target="../media/image4.sv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1648" flipH="1" flipV="1">
            <a:off x="17700508" y="-3456235"/>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737878" y="9486900"/>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750774" flipV="1">
            <a:off x="-13709082" y="-2086210"/>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flipH="1">
            <a:off x="9623612" y="9718061"/>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4766128">
            <a:off x="1079604" y="-2779051"/>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709698" y="1163811"/>
            <a:ext cx="8794385" cy="2808461"/>
          </a:xfrm>
          <a:prstGeom prst="rect">
            <a:avLst/>
          </a:prstGeom>
        </p:spPr>
        <p:txBody>
          <a:bodyPr wrap="square" lIns="0" tIns="0" rIns="0" bIns="0" rtlCol="0" anchor="t">
            <a:spAutoFit/>
          </a:bodyPr>
          <a:lstStyle/>
          <a:p>
            <a:pPr>
              <a:lnSpc>
                <a:spcPts val="9878"/>
              </a:lnSpc>
            </a:pPr>
            <a:r>
              <a:rPr lang="en-US" sz="3200" dirty="0">
                <a:latin typeface="Times New Roman"/>
                <a:ea typeface="+mn-lt"/>
                <a:cs typeface="+mn-lt"/>
                <a:sym typeface="Aristotelica Pro"/>
              </a:rPr>
              <a:t>MATH 201 – Fall 2024</a:t>
            </a:r>
            <a:endParaRPr lang="en-US" sz="3200" dirty="0">
              <a:latin typeface="Times New Roman"/>
              <a:cs typeface="Times New Roman"/>
            </a:endParaRPr>
          </a:p>
          <a:p>
            <a:r>
              <a:rPr lang="en-US" sz="4000" dirty="0">
                <a:latin typeface="Times New Roman"/>
                <a:ea typeface="+mn-lt"/>
                <a:cs typeface="+mn-lt"/>
                <a:sym typeface="Aristotelica Pro"/>
              </a:rPr>
              <a:t>Linear Algebra and Vector Geometry</a:t>
            </a:r>
            <a:endParaRPr lang="en-US" sz="4000" dirty="0">
              <a:latin typeface="Times New Roman"/>
              <a:cs typeface="Times New Roman"/>
            </a:endParaRPr>
          </a:p>
          <a:p>
            <a:pPr algn="ctr"/>
            <a:endParaRPr lang="en-US" sz="6000" dirty="0">
              <a:solidFill>
                <a:srgbClr val="53819B"/>
              </a:solidFill>
              <a:latin typeface="Times New Roman" panose="02020603050405020304" pitchFamily="18" charset="0"/>
              <a:ea typeface="Aristotelica Pro"/>
              <a:cs typeface="Times New Roman" panose="02020603050405020304" pitchFamily="18" charset="0"/>
              <a:sym typeface="Aristotelica Pro"/>
            </a:endParaRPr>
          </a:p>
        </p:txBody>
      </p:sp>
      <p:sp>
        <p:nvSpPr>
          <p:cNvPr id="9" name="Freeform 9"/>
          <p:cNvSpPr/>
          <p:nvPr/>
        </p:nvSpPr>
        <p:spPr>
          <a:xfrm rot="-5838725" flipV="1">
            <a:off x="11103014" y="-2638075"/>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4766128">
            <a:off x="-2249353" y="9978306"/>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15761275" flipV="1">
            <a:off x="15784512" y="10122381"/>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4B643E4D-92F6-4DE4-8118-F6F4BEC82286}"/>
              </a:ext>
            </a:extLst>
          </p:cNvPr>
          <p:cNvSpPr txBox="1"/>
          <p:nvPr/>
        </p:nvSpPr>
        <p:spPr>
          <a:xfrm>
            <a:off x="2951541" y="4812609"/>
            <a:ext cx="11431673" cy="1938992"/>
          </a:xfrm>
          <a:prstGeom prst="rect">
            <a:avLst/>
          </a:prstGeom>
          <a:noFill/>
        </p:spPr>
        <p:txBody>
          <a:bodyPr wrap="square" lIns="91440" tIns="45720" rIns="91440" bIns="45720" rtlCol="0" anchor="t">
            <a:spAutoFit/>
          </a:bodyPr>
          <a:lstStyle/>
          <a:p>
            <a:r>
              <a:rPr lang="en-US" sz="6000" b="1" dirty="0">
                <a:latin typeface="Calibri"/>
                <a:ea typeface="Calibri"/>
                <a:cs typeface="Calibri"/>
              </a:rPr>
              <a:t>Image Compression: Fourier and Wavelet Transforms</a:t>
            </a:r>
            <a:endParaRPr lang="en-US" sz="6000" b="1" dirty="0"/>
          </a:p>
        </p:txBody>
      </p:sp>
      <p:sp>
        <p:nvSpPr>
          <p:cNvPr id="14" name="TextBox 13">
            <a:extLst>
              <a:ext uri="{FF2B5EF4-FFF2-40B4-BE49-F238E27FC236}">
                <a16:creationId xmlns:a16="http://schemas.microsoft.com/office/drawing/2014/main" id="{6D2A5380-8051-4C5B-B54A-09B958F0312B}"/>
              </a:ext>
            </a:extLst>
          </p:cNvPr>
          <p:cNvSpPr txBox="1"/>
          <p:nvPr/>
        </p:nvSpPr>
        <p:spPr>
          <a:xfrm>
            <a:off x="11793568" y="6751029"/>
            <a:ext cx="6400800" cy="2308324"/>
          </a:xfrm>
          <a:prstGeom prst="rect">
            <a:avLst/>
          </a:prstGeom>
          <a:noFill/>
        </p:spPr>
        <p:txBody>
          <a:bodyPr wrap="square" lIns="91440" tIns="45720" rIns="91440" bIns="45720" rtlCol="0" anchor="t">
            <a:spAutoFit/>
          </a:bodyPr>
          <a:lstStyle/>
          <a:p>
            <a:pPr algn="ctr"/>
            <a:r>
              <a:rPr lang="en-US" sz="2400" b="1" u="sng">
                <a:latin typeface="Times New Roman"/>
                <a:cs typeface="Times New Roman"/>
              </a:rPr>
              <a:t>Group </a:t>
            </a:r>
            <a:endParaRPr lang="en-US" sz="2400" b="1" u="sng">
              <a:latin typeface="Times New Roman" panose="02020603050405020304" pitchFamily="18" charset="0"/>
              <a:cs typeface="Times New Roman" panose="02020603050405020304" pitchFamily="18" charset="0"/>
            </a:endParaRPr>
          </a:p>
          <a:p>
            <a:pPr algn="ctr"/>
            <a:r>
              <a:rPr lang="en-US" sz="2400">
                <a:latin typeface="Times New Roman" panose="02020603050405020304" pitchFamily="18" charset="0"/>
                <a:cs typeface="Times New Roman" panose="02020603050405020304" pitchFamily="18" charset="0"/>
              </a:rPr>
              <a:t>Abdelrahman </a:t>
            </a:r>
            <a:r>
              <a:rPr lang="en-US" sz="2400" err="1">
                <a:latin typeface="Times New Roman" panose="02020603050405020304" pitchFamily="18" charset="0"/>
                <a:cs typeface="Times New Roman" panose="02020603050405020304" pitchFamily="18" charset="0"/>
              </a:rPr>
              <a:t>Abdelghany</a:t>
            </a:r>
            <a:r>
              <a:rPr lang="en-US" sz="2400">
                <a:latin typeface="Times New Roman" panose="02020603050405020304" pitchFamily="18" charset="0"/>
                <a:cs typeface="Times New Roman" panose="02020603050405020304" pitchFamily="18" charset="0"/>
              </a:rPr>
              <a:t> – 202301000</a:t>
            </a:r>
          </a:p>
          <a:p>
            <a:pPr algn="ctr"/>
            <a:r>
              <a:rPr lang="en-US" sz="2400">
                <a:latin typeface="Times New Roman" panose="02020603050405020304" pitchFamily="18" charset="0"/>
                <a:cs typeface="Times New Roman" panose="02020603050405020304" pitchFamily="18" charset="0"/>
              </a:rPr>
              <a:t>Mostafa Mahmoud – 202300905</a:t>
            </a:r>
          </a:p>
          <a:p>
            <a:pPr algn="ctr"/>
            <a:r>
              <a:rPr lang="en-US" sz="2400">
                <a:latin typeface="Times New Roman"/>
                <a:cs typeface="Times New Roman"/>
              </a:rPr>
              <a:t>Yehya Saied – 202301237</a:t>
            </a:r>
          </a:p>
          <a:p>
            <a:pPr algn="ctr"/>
            <a:r>
              <a:rPr lang="en-US" sz="2400">
                <a:latin typeface="Times New Roman"/>
                <a:cs typeface="Times New Roman"/>
              </a:rPr>
              <a:t>Martin Rober – 202301070</a:t>
            </a:r>
          </a:p>
          <a:p>
            <a:pPr algn="ctr"/>
            <a:r>
              <a:rPr lang="en-US" sz="2400">
                <a:latin typeface="Times New Roman"/>
                <a:ea typeface="+mn-lt"/>
                <a:cs typeface="+mn-lt"/>
              </a:rPr>
              <a:t>Mohamed Hossam </a:t>
            </a:r>
            <a:r>
              <a:rPr lang="en-US" sz="2400">
                <a:latin typeface="Times New Roman"/>
                <a:ea typeface="+mn-lt"/>
                <a:cs typeface="Times New Roman"/>
              </a:rPr>
              <a:t>–</a:t>
            </a:r>
            <a:r>
              <a:rPr lang="en-US" sz="2400">
                <a:latin typeface="Times New Roman"/>
                <a:ea typeface="+mn-lt"/>
                <a:cs typeface="+mn-lt"/>
              </a:rPr>
              <a:t> 202300556</a:t>
            </a:r>
            <a:endParaRPr lang="en-US">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7548108" y="-2389435"/>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1353800" y="9639300"/>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1408330" y="-6739771"/>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6687800" y="9334500"/>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2311948" y="-2596627"/>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2366540" y="-2654820"/>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2020752" y="9583746"/>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2370399" y="10529711"/>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519953" y="2207079"/>
            <a:ext cx="17050473" cy="2031325"/>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Stage 5: Converting the Color Matrix Into an Image </a:t>
            </a:r>
          </a:p>
          <a:p>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Finally, It writes the compressed data to an image.</a:t>
            </a:r>
          </a:p>
        </p:txBody>
      </p:sp>
      <p:pic>
        <p:nvPicPr>
          <p:cNvPr id="3" name="Picture 2">
            <a:extLst>
              <a:ext uri="{FF2B5EF4-FFF2-40B4-BE49-F238E27FC236}">
                <a16:creationId xmlns:a16="http://schemas.microsoft.com/office/drawing/2014/main" id="{D73CFC60-A76B-465F-A0F1-D34671A14A6A}"/>
              </a:ext>
            </a:extLst>
          </p:cNvPr>
          <p:cNvPicPr>
            <a:picLocks noChangeAspect="1"/>
          </p:cNvPicPr>
          <p:nvPr/>
        </p:nvPicPr>
        <p:blipFill>
          <a:blip r:embed="rId10"/>
          <a:stretch>
            <a:fillRect/>
          </a:stretch>
        </p:blipFill>
        <p:spPr>
          <a:xfrm>
            <a:off x="2188441" y="5340348"/>
            <a:ext cx="13911117" cy="688669"/>
          </a:xfrm>
          <a:prstGeom prst="rect">
            <a:avLst/>
          </a:prstGeom>
        </p:spPr>
      </p:pic>
    </p:spTree>
    <p:extLst>
      <p:ext uri="{BB962C8B-B14F-4D97-AF65-F5344CB8AC3E}">
        <p14:creationId xmlns:p14="http://schemas.microsoft.com/office/powerpoint/2010/main" val="696602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8157708" y="-2261427"/>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868400" y="9744673"/>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2207454" y="-7039210"/>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7145000" y="9258300"/>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1179649" y="-3255314"/>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0188614" y="-3243492"/>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2622957" y="9825906"/>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1861368" y="10979290"/>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719775" y="1698591"/>
            <a:ext cx="17050473"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77AB4FC4-2C35-4AB5-A960-0083D892C48C}"/>
              </a:ext>
            </a:extLst>
          </p:cNvPr>
          <p:cNvPicPr>
            <a:picLocks noChangeAspect="1"/>
          </p:cNvPicPr>
          <p:nvPr/>
        </p:nvPicPr>
        <p:blipFill>
          <a:blip r:embed="rId10"/>
          <a:stretch>
            <a:fillRect/>
          </a:stretch>
        </p:blipFill>
        <p:spPr>
          <a:xfrm>
            <a:off x="677452" y="3136568"/>
            <a:ext cx="4775753" cy="5478876"/>
          </a:xfrm>
          <a:prstGeom prst="rect">
            <a:avLst/>
          </a:prstGeom>
        </p:spPr>
      </p:pic>
      <p:pic>
        <p:nvPicPr>
          <p:cNvPr id="16" name="Picture 15">
            <a:extLst>
              <a:ext uri="{FF2B5EF4-FFF2-40B4-BE49-F238E27FC236}">
                <a16:creationId xmlns:a16="http://schemas.microsoft.com/office/drawing/2014/main" id="{AAF86813-D852-4504-8B9F-8D6408D86B05}"/>
              </a:ext>
            </a:extLst>
          </p:cNvPr>
          <p:cNvPicPr>
            <a:picLocks noChangeAspect="1"/>
          </p:cNvPicPr>
          <p:nvPr/>
        </p:nvPicPr>
        <p:blipFill>
          <a:blip r:embed="rId11"/>
          <a:stretch>
            <a:fillRect/>
          </a:stretch>
        </p:blipFill>
        <p:spPr>
          <a:xfrm>
            <a:off x="5571088" y="3071076"/>
            <a:ext cx="4914348" cy="5609860"/>
          </a:xfrm>
          <a:prstGeom prst="rect">
            <a:avLst/>
          </a:prstGeom>
        </p:spPr>
      </p:pic>
      <p:pic>
        <p:nvPicPr>
          <p:cNvPr id="18" name="Picture 17">
            <a:extLst>
              <a:ext uri="{FF2B5EF4-FFF2-40B4-BE49-F238E27FC236}">
                <a16:creationId xmlns:a16="http://schemas.microsoft.com/office/drawing/2014/main" id="{D38892E6-F777-4FCB-931E-66C3F6E6CDD6}"/>
              </a:ext>
            </a:extLst>
          </p:cNvPr>
          <p:cNvPicPr>
            <a:picLocks noChangeAspect="1"/>
          </p:cNvPicPr>
          <p:nvPr/>
        </p:nvPicPr>
        <p:blipFill>
          <a:blip r:embed="rId12"/>
          <a:stretch>
            <a:fillRect/>
          </a:stretch>
        </p:blipFill>
        <p:spPr>
          <a:xfrm>
            <a:off x="10461522" y="3211792"/>
            <a:ext cx="7817513" cy="5328428"/>
          </a:xfrm>
          <a:prstGeom prst="rect">
            <a:avLst/>
          </a:prstGeom>
        </p:spPr>
      </p:pic>
    </p:spTree>
    <p:extLst>
      <p:ext uri="{BB962C8B-B14F-4D97-AF65-F5344CB8AC3E}">
        <p14:creationId xmlns:p14="http://schemas.microsoft.com/office/powerpoint/2010/main" val="4029761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7471907" y="-2342075"/>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5003345" y="9678350"/>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1408330" y="-7216517"/>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6611600" y="8701907"/>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2192805" y="-3313787"/>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2398414" y="-3174945"/>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3387583" y="8646354"/>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0722013" y="11025961"/>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861236" y="1160421"/>
            <a:ext cx="17050473" cy="8032968"/>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We are going to discuss another method using the </a:t>
            </a:r>
            <a:r>
              <a:rPr lang="en-US" sz="7200" b="1" u="sng" dirty="0">
                <a:latin typeface="Times New Roman" panose="02020603050405020304" pitchFamily="18" charset="0"/>
                <a:cs typeface="Times New Roman" panose="02020603050405020304" pitchFamily="18" charset="0"/>
              </a:rPr>
              <a:t>Wavelet Transform</a:t>
            </a:r>
          </a:p>
          <a:p>
            <a:endParaRPr lang="en-US" sz="3600" dirty="0">
              <a:latin typeface="Times New Roman" panose="02020603050405020304" pitchFamily="18" charset="0"/>
              <a:cs typeface="Times New Roman" panose="02020603050405020304" pitchFamily="18" charset="0"/>
            </a:endParaRPr>
          </a:p>
          <a:p>
            <a:endParaRPr lang="en-US" sz="3600" b="1" u="sng" dirty="0">
              <a:latin typeface="Times New Roman" panose="02020603050405020304" pitchFamily="18" charset="0"/>
              <a:cs typeface="Times New Roman" panose="02020603050405020304" pitchFamily="18" charset="0"/>
            </a:endParaRPr>
          </a:p>
          <a:p>
            <a:r>
              <a:rPr lang="en-US" sz="2400" dirty="0">
                <a:latin typeface="Times New Roman"/>
                <a:ea typeface="Calibri"/>
                <a:cs typeface="Calibri"/>
              </a:rPr>
              <a:t>♠ </a:t>
            </a:r>
            <a:r>
              <a:rPr lang="en-US" sz="4000" dirty="0">
                <a:latin typeface="Times New Roman" panose="02020603050405020304" pitchFamily="18" charset="0"/>
                <a:cs typeface="Times New Roman" panose="02020603050405020304" pitchFamily="18" charset="0"/>
              </a:rPr>
              <a:t>Decomposes signals into localized wave packets.</a:t>
            </a:r>
          </a:p>
          <a:p>
            <a:endParaRPr lang="en-US" sz="3600" dirty="0">
              <a:latin typeface="Times New Roman" panose="02020603050405020304" pitchFamily="18" charset="0"/>
              <a:cs typeface="Times New Roman" panose="02020603050405020304" pitchFamily="18" charset="0"/>
            </a:endParaRPr>
          </a:p>
          <a:p>
            <a:r>
              <a:rPr lang="en-US" sz="2400" dirty="0">
                <a:latin typeface="Times New Roman"/>
                <a:ea typeface="Calibri"/>
                <a:cs typeface="Calibri"/>
              </a:rPr>
              <a:t>♠ </a:t>
            </a:r>
            <a:r>
              <a:rPr lang="en-US" sz="4000" dirty="0">
                <a:latin typeface="Times New Roman" panose="02020603050405020304" pitchFamily="18" charset="0"/>
                <a:cs typeface="Times New Roman" panose="02020603050405020304" pitchFamily="18" charset="0"/>
              </a:rPr>
              <a:t>Better handles chaotic and irregular signals.</a:t>
            </a:r>
          </a:p>
          <a:p>
            <a:endParaRPr lang="en-US" sz="3600" dirty="0">
              <a:latin typeface="Times New Roman" panose="02020603050405020304" pitchFamily="18" charset="0"/>
              <a:cs typeface="Times New Roman" panose="02020603050405020304" pitchFamily="18" charset="0"/>
            </a:endParaRPr>
          </a:p>
          <a:p>
            <a:r>
              <a:rPr lang="en-US" sz="2400" dirty="0">
                <a:latin typeface="Times New Roman"/>
                <a:ea typeface="Calibri"/>
                <a:cs typeface="Calibri"/>
              </a:rPr>
              <a:t>♠ </a:t>
            </a:r>
            <a:r>
              <a:rPr lang="en-US" sz="4000" dirty="0">
                <a:latin typeface="Times New Roman" panose="02020603050405020304" pitchFamily="18" charset="0"/>
                <a:cs typeface="Times New Roman" panose="02020603050405020304" pitchFamily="18" charset="0"/>
              </a:rPr>
              <a:t>Provides both time and frequency resolution.</a:t>
            </a:r>
          </a:p>
          <a:p>
            <a:endParaRPr lang="en-US" sz="3600" dirty="0">
              <a:latin typeface="Times New Roman" panose="02020603050405020304" pitchFamily="18" charset="0"/>
              <a:cs typeface="Times New Roman" panose="02020603050405020304" pitchFamily="18" charset="0"/>
            </a:endParaRPr>
          </a:p>
          <a:p>
            <a:r>
              <a:rPr lang="en-US" sz="2400" dirty="0">
                <a:latin typeface="Times New Roman"/>
                <a:ea typeface="Calibri"/>
                <a:cs typeface="Calibri"/>
              </a:rPr>
              <a:t>♠ </a:t>
            </a:r>
            <a:r>
              <a:rPr lang="en-US" sz="4000" dirty="0">
                <a:latin typeface="Times New Roman" panose="02020603050405020304" pitchFamily="18" charset="0"/>
                <a:cs typeface="Times New Roman" panose="02020603050405020304" pitchFamily="18" charset="0"/>
              </a:rPr>
              <a:t>Suitable for complex real-world data.</a:t>
            </a:r>
          </a:p>
          <a:p>
            <a:endParaRPr lang="en-US" sz="4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5746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7688582" y="-1320098"/>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2376686" y="9767997"/>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3219202" y="-5402435"/>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3367339" y="9535625"/>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4740927" y="-3233140"/>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0574325" y="-3116034"/>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2141489" y="9622797"/>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7351284" y="11115606"/>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618764" y="1136867"/>
            <a:ext cx="9529284" cy="3139321"/>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Why use Wavelet Transform?</a:t>
            </a:r>
          </a:p>
          <a:p>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The image compression process is much the same as the Fourier transform process. However, one stage differs slightly.</a:t>
            </a:r>
          </a:p>
        </p:txBody>
      </p:sp>
      <p:pic>
        <p:nvPicPr>
          <p:cNvPr id="3" name="Picture 2">
            <a:extLst>
              <a:ext uri="{FF2B5EF4-FFF2-40B4-BE49-F238E27FC236}">
                <a16:creationId xmlns:a16="http://schemas.microsoft.com/office/drawing/2014/main" id="{F3CD713B-6DC8-47D2-ACF2-63C91EA4EF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8375" y="4493715"/>
            <a:ext cx="8863225" cy="4465237"/>
          </a:xfrm>
          <a:prstGeom prst="rect">
            <a:avLst/>
          </a:prstGeom>
        </p:spPr>
      </p:pic>
    </p:spTree>
    <p:extLst>
      <p:ext uri="{BB962C8B-B14F-4D97-AF65-F5344CB8AC3E}">
        <p14:creationId xmlns:p14="http://schemas.microsoft.com/office/powerpoint/2010/main" val="375860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7471907" y="-2342075"/>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5003345" y="9678350"/>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1408330" y="-7216517"/>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6611600" y="8701907"/>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2192805" y="-3313787"/>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2398414" y="-3174945"/>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3387583" y="8646354"/>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0722013" y="11025961"/>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601260" y="1178350"/>
            <a:ext cx="14979399" cy="2585323"/>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Stage 1.5: Splitting the Color Channels </a:t>
            </a:r>
          </a:p>
          <a:p>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The only difference is in splitting the color channels in the following line of the program code.</a:t>
            </a:r>
          </a:p>
        </p:txBody>
      </p:sp>
      <p:pic>
        <p:nvPicPr>
          <p:cNvPr id="3" name="Picture 2">
            <a:extLst>
              <a:ext uri="{FF2B5EF4-FFF2-40B4-BE49-F238E27FC236}">
                <a16:creationId xmlns:a16="http://schemas.microsoft.com/office/drawing/2014/main" id="{E38E232E-5047-45C8-A0BE-00B21919D02C}"/>
              </a:ext>
            </a:extLst>
          </p:cNvPr>
          <p:cNvPicPr>
            <a:picLocks noChangeAspect="1"/>
          </p:cNvPicPr>
          <p:nvPr/>
        </p:nvPicPr>
        <p:blipFill rotWithShape="1">
          <a:blip r:embed="rId10"/>
          <a:srcRect l="-238" t="8013" r="238"/>
          <a:stretch/>
        </p:blipFill>
        <p:spPr>
          <a:xfrm>
            <a:off x="3316427" y="4951324"/>
            <a:ext cx="11655146" cy="1202700"/>
          </a:xfrm>
          <a:prstGeom prst="rect">
            <a:avLst/>
          </a:prstGeom>
        </p:spPr>
      </p:pic>
    </p:spTree>
    <p:extLst>
      <p:ext uri="{BB962C8B-B14F-4D97-AF65-F5344CB8AC3E}">
        <p14:creationId xmlns:p14="http://schemas.microsoft.com/office/powerpoint/2010/main" val="2428826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8054613" y="-728428"/>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2430475" y="9821785"/>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2430307" y="-7178013"/>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7068800" y="9642492"/>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5706970" y="-3573763"/>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4862288" y="-3371983"/>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2831771" y="10514455"/>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2503154" y="10990103"/>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743274" y="988805"/>
            <a:ext cx="1497939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Results </a:t>
            </a:r>
            <a:endParaRPr lang="en-US"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13ADA31-58E6-498A-A982-9CE0C7C30963}"/>
              </a:ext>
            </a:extLst>
          </p:cNvPr>
          <p:cNvPicPr>
            <a:picLocks noChangeAspect="1"/>
          </p:cNvPicPr>
          <p:nvPr/>
        </p:nvPicPr>
        <p:blipFill>
          <a:blip r:embed="rId10"/>
          <a:stretch>
            <a:fillRect/>
          </a:stretch>
        </p:blipFill>
        <p:spPr>
          <a:xfrm>
            <a:off x="604148" y="2883577"/>
            <a:ext cx="4653315" cy="5387565"/>
          </a:xfrm>
          <a:prstGeom prst="rect">
            <a:avLst/>
          </a:prstGeom>
        </p:spPr>
      </p:pic>
      <p:pic>
        <p:nvPicPr>
          <p:cNvPr id="15" name="Picture 14">
            <a:extLst>
              <a:ext uri="{FF2B5EF4-FFF2-40B4-BE49-F238E27FC236}">
                <a16:creationId xmlns:a16="http://schemas.microsoft.com/office/drawing/2014/main" id="{ECEC1826-C6CE-4E86-BEED-62117DBA6A5B}"/>
              </a:ext>
            </a:extLst>
          </p:cNvPr>
          <p:cNvPicPr>
            <a:picLocks noChangeAspect="1"/>
          </p:cNvPicPr>
          <p:nvPr/>
        </p:nvPicPr>
        <p:blipFill>
          <a:blip r:embed="rId11"/>
          <a:stretch>
            <a:fillRect/>
          </a:stretch>
        </p:blipFill>
        <p:spPr>
          <a:xfrm>
            <a:off x="5513575" y="2883577"/>
            <a:ext cx="4622546" cy="5423666"/>
          </a:xfrm>
          <a:prstGeom prst="rect">
            <a:avLst/>
          </a:prstGeom>
        </p:spPr>
      </p:pic>
      <p:pic>
        <p:nvPicPr>
          <p:cNvPr id="17" name="Picture 16">
            <a:extLst>
              <a:ext uri="{FF2B5EF4-FFF2-40B4-BE49-F238E27FC236}">
                <a16:creationId xmlns:a16="http://schemas.microsoft.com/office/drawing/2014/main" id="{F635F859-1BE7-4576-A68A-A194E5B9C832}"/>
              </a:ext>
            </a:extLst>
          </p:cNvPr>
          <p:cNvPicPr>
            <a:picLocks noChangeAspect="1"/>
          </p:cNvPicPr>
          <p:nvPr/>
        </p:nvPicPr>
        <p:blipFill>
          <a:blip r:embed="rId12"/>
          <a:stretch>
            <a:fillRect/>
          </a:stretch>
        </p:blipFill>
        <p:spPr>
          <a:xfrm>
            <a:off x="10136121" y="2553845"/>
            <a:ext cx="7675059" cy="5600513"/>
          </a:xfrm>
          <a:prstGeom prst="rect">
            <a:avLst/>
          </a:prstGeom>
        </p:spPr>
      </p:pic>
    </p:spTree>
    <p:extLst>
      <p:ext uri="{BB962C8B-B14F-4D97-AF65-F5344CB8AC3E}">
        <p14:creationId xmlns:p14="http://schemas.microsoft.com/office/powerpoint/2010/main" val="2602258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7471907" y="-2342075"/>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5003345" y="9678350"/>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1408330" y="-7216517"/>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6611600" y="8701907"/>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2192805" y="-3313787"/>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2398414" y="-3174945"/>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3387583" y="8646354"/>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0722013" y="11025961"/>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239735" y="2160556"/>
            <a:ext cx="16450123" cy="4524315"/>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Now lets make a comparison between both methods</a:t>
            </a:r>
          </a:p>
          <a:p>
            <a:endParaRPr lang="en-US" sz="5400" b="1"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For the Fourier Transform, the image was spoiled, with artifacts all over, just for a ≈ 1.9 times size reduction.</a:t>
            </a:r>
          </a:p>
          <a:p>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While on the other hand, the Wavelet Transform has been reduced in size from the corresponding Fourier transform compression by ≈ 2.3 times!!</a:t>
            </a:r>
          </a:p>
        </p:txBody>
      </p:sp>
    </p:spTree>
    <p:extLst>
      <p:ext uri="{BB962C8B-B14F-4D97-AF65-F5344CB8AC3E}">
        <p14:creationId xmlns:p14="http://schemas.microsoft.com/office/powerpoint/2010/main" val="136002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7688582" y="-1320098"/>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2376686" y="9767997"/>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3219202" y="-5402435"/>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3367339" y="9535625"/>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4740927" y="-3233140"/>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0574325" y="-3116034"/>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2141489" y="9622797"/>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7351284" y="11115606"/>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1391928" y="1661573"/>
            <a:ext cx="13151386" cy="5416868"/>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Conclusion</a:t>
            </a:r>
          </a:p>
          <a:p>
            <a:endParaRPr lang="en-US" sz="36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Evidently, both the Fourier and Wavelet transforms are quite powerful means of compressing images in a lossy manner. However, the Wavelet transform provides better results for the same keep (K) ratios, both in fidelity and image size. This is because the Wavelets used are comprised of short bursts of energy which are localized in time, which better approximate a signal that is as chaotic and messy as real signals are. For this cause, Wavelet transforms are considered extremely powerful, and are used almost routinely in image compression algorithms.</a:t>
            </a:r>
          </a:p>
        </p:txBody>
      </p:sp>
    </p:spTree>
    <p:extLst>
      <p:ext uri="{BB962C8B-B14F-4D97-AF65-F5344CB8AC3E}">
        <p14:creationId xmlns:p14="http://schemas.microsoft.com/office/powerpoint/2010/main" val="1832124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7471907" y="-2342075"/>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5003345" y="9678350"/>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1408330" y="-7216517"/>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6611600" y="8701907"/>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2192805" y="-3313787"/>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2398414" y="-3174945"/>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3387583" y="8646354"/>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0722013" y="11025961"/>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1075758" y="4207070"/>
            <a:ext cx="16450123" cy="2554545"/>
          </a:xfrm>
          <a:prstGeom prst="rect">
            <a:avLst/>
          </a:prstGeom>
          <a:noFill/>
        </p:spPr>
        <p:txBody>
          <a:bodyPr wrap="square" rtlCol="0">
            <a:spAutoFit/>
          </a:bodyPr>
          <a:lstStyle/>
          <a:p>
            <a:r>
              <a:rPr lang="en-US" sz="16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9199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5411" y="2292133"/>
            <a:ext cx="8537178" cy="1416541"/>
          </a:xfrm>
          <a:prstGeom prst="rect">
            <a:avLst/>
          </a:prstGeom>
        </p:spPr>
        <p:txBody>
          <a:bodyPr lIns="0" tIns="0" rIns="0" bIns="0" rtlCol="0" anchor="t">
            <a:spAutoFit/>
          </a:bodyPr>
          <a:lstStyle/>
          <a:p>
            <a:pPr algn="ctr">
              <a:lnSpc>
                <a:spcPts val="11469"/>
              </a:lnSpc>
            </a:pPr>
            <a:endParaRPr lang="en-US" sz="8192" b="1">
              <a:solidFill>
                <a:srgbClr val="133B52"/>
              </a:solidFill>
              <a:latin typeface="Aristotelica Pro Bold"/>
              <a:ea typeface="Aristotelica Pro Bold"/>
              <a:cs typeface="Aristotelica Pro Bold"/>
              <a:sym typeface="Aristotelica Pro Bold"/>
            </a:endParaRPr>
          </a:p>
        </p:txBody>
      </p:sp>
      <p:sp>
        <p:nvSpPr>
          <p:cNvPr id="3" name="TextBox 3"/>
          <p:cNvSpPr txBox="1"/>
          <p:nvPr/>
        </p:nvSpPr>
        <p:spPr>
          <a:xfrm>
            <a:off x="3565774" y="4086777"/>
            <a:ext cx="11156451" cy="630557"/>
          </a:xfrm>
          <a:prstGeom prst="rect">
            <a:avLst/>
          </a:prstGeom>
        </p:spPr>
        <p:txBody>
          <a:bodyPr lIns="0" tIns="0" rIns="0" bIns="0" rtlCol="0" anchor="t">
            <a:spAutoFit/>
          </a:bodyPr>
          <a:lstStyle/>
          <a:p>
            <a:pPr marL="392966" lvl="1" algn="l">
              <a:lnSpc>
                <a:spcPts val="5096"/>
              </a:lnSpc>
            </a:pPr>
            <a:endParaRPr lang="en-US" sz="3640">
              <a:solidFill>
                <a:srgbClr val="53819B"/>
              </a:solidFill>
              <a:latin typeface="Aristotelica Pro"/>
              <a:ea typeface="Aristotelica Pro"/>
              <a:cs typeface="Aristotelica Pro"/>
              <a:sym typeface="Aristotelica Pro"/>
            </a:endParaRPr>
          </a:p>
        </p:txBody>
      </p:sp>
      <p:sp>
        <p:nvSpPr>
          <p:cNvPr id="4" name="TextBox 4"/>
          <p:cNvSpPr txBox="1"/>
          <p:nvPr/>
        </p:nvSpPr>
        <p:spPr>
          <a:xfrm>
            <a:off x="3565774" y="6166014"/>
            <a:ext cx="11156451" cy="630557"/>
          </a:xfrm>
          <a:prstGeom prst="rect">
            <a:avLst/>
          </a:prstGeom>
        </p:spPr>
        <p:txBody>
          <a:bodyPr lIns="0" tIns="0" rIns="0" bIns="0" rtlCol="0" anchor="t">
            <a:spAutoFit/>
          </a:bodyPr>
          <a:lstStyle/>
          <a:p>
            <a:pPr marL="392966" lvl="1" algn="l">
              <a:lnSpc>
                <a:spcPts val="5096"/>
              </a:lnSpc>
            </a:pPr>
            <a:endParaRPr lang="en-US" sz="3640">
              <a:solidFill>
                <a:srgbClr val="53819B"/>
              </a:solidFill>
              <a:latin typeface="Aristotelica Pro"/>
              <a:ea typeface="Aristotelica Pro"/>
              <a:cs typeface="Aristotelica Pro"/>
              <a:sym typeface="Aristotelica Pro"/>
            </a:endParaRPr>
          </a:p>
        </p:txBody>
      </p:sp>
      <p:sp>
        <p:nvSpPr>
          <p:cNvPr id="5" name="Freeform 5"/>
          <p:cNvSpPr/>
          <p:nvPr/>
        </p:nvSpPr>
        <p:spPr>
          <a:xfrm rot="20848352" flipH="1" flipV="1">
            <a:off x="15857054" y="-6639602"/>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753686" y="8962292"/>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1645426" y="-7015765"/>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5473018" y="9226062"/>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16833872">
            <a:off x="3028962" y="-3188784"/>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15761275" flipV="1">
            <a:off x="11354446" y="-3133536"/>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16833872">
            <a:off x="-3105138" y="7774368"/>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15761275" flipV="1">
            <a:off x="15900683" y="8144064"/>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99360C74-286C-42A4-9253-45A373810539}"/>
              </a:ext>
            </a:extLst>
          </p:cNvPr>
          <p:cNvSpPr txBox="1"/>
          <p:nvPr/>
        </p:nvSpPr>
        <p:spPr>
          <a:xfrm>
            <a:off x="1884485" y="1755813"/>
            <a:ext cx="10664377" cy="6463308"/>
          </a:xfrm>
          <a:prstGeom prst="rect">
            <a:avLst/>
          </a:prstGeom>
          <a:noFill/>
        </p:spPr>
        <p:txBody>
          <a:bodyPr wrap="square" lIns="91440" tIns="45720" rIns="91440" bIns="45720" rtlCol="0" anchor="t">
            <a:spAutoFit/>
          </a:bodyPr>
          <a:lstStyle/>
          <a:p>
            <a:r>
              <a:rPr lang="en-US" sz="5400" b="1" dirty="0">
                <a:latin typeface="Times New Roman"/>
                <a:cs typeface="Times New Roman"/>
              </a:rPr>
              <a:t>Abstract</a:t>
            </a:r>
            <a:endParaRPr lang="en-US" sz="5400" b="1"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a:p>
            <a:r>
              <a:rPr lang="en-US" sz="2400" dirty="0">
                <a:latin typeface="Times New Roman"/>
                <a:ea typeface="Calibri"/>
                <a:cs typeface="Calibri"/>
              </a:rPr>
              <a:t>♠ </a:t>
            </a:r>
            <a:r>
              <a:rPr lang="en-US" sz="3600" dirty="0">
                <a:latin typeface="Times New Roman"/>
                <a:ea typeface="Calibri"/>
                <a:cs typeface="Calibri"/>
              </a:rPr>
              <a:t>The Fourier Transform, introduced by Fourier in 1822, decomposes functions into frequencies, and is widely used in image compression. </a:t>
            </a:r>
          </a:p>
          <a:p>
            <a:endParaRPr lang="en-US" sz="3600" dirty="0">
              <a:latin typeface="Times New Roman"/>
              <a:ea typeface="Calibri"/>
              <a:cs typeface="Calibri"/>
            </a:endParaRPr>
          </a:p>
          <a:p>
            <a:r>
              <a:rPr lang="en-US" sz="2400" dirty="0">
                <a:latin typeface="Times New Roman"/>
                <a:ea typeface="Calibri"/>
                <a:cs typeface="Calibri"/>
              </a:rPr>
              <a:t>♠ </a:t>
            </a:r>
            <a:r>
              <a:rPr lang="en-US" sz="3600" dirty="0">
                <a:latin typeface="Times New Roman"/>
                <a:ea typeface="Calibri"/>
                <a:cs typeface="Calibri"/>
              </a:rPr>
              <a:t>Image compression reduces file sizes by removing data (either lossy or lossless). </a:t>
            </a:r>
          </a:p>
          <a:p>
            <a:endParaRPr lang="en-US" sz="3600" dirty="0">
              <a:latin typeface="Times New Roman"/>
              <a:ea typeface="Calibri"/>
              <a:cs typeface="Calibri"/>
            </a:endParaRPr>
          </a:p>
          <a:p>
            <a:r>
              <a:rPr lang="en-US" sz="2400" dirty="0">
                <a:latin typeface="Times New Roman"/>
                <a:ea typeface="Calibri"/>
                <a:cs typeface="Calibri"/>
              </a:rPr>
              <a:t>♠ </a:t>
            </a:r>
            <a:r>
              <a:rPr lang="en-US" sz="3600" dirty="0">
                <a:latin typeface="Times New Roman"/>
                <a:ea typeface="Calibri"/>
                <a:cs typeface="Calibri"/>
              </a:rPr>
              <a:t>This presentation explores the application of Fourier and Wavelet transforms in compressing images.</a:t>
            </a:r>
            <a:endParaRPr lang="en-US" sz="3600" dirty="0">
              <a:ea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72987" y="928088"/>
            <a:ext cx="13958047" cy="7694414"/>
          </a:xfrm>
          <a:prstGeom prst="rect">
            <a:avLst/>
          </a:prstGeom>
        </p:spPr>
        <p:txBody>
          <a:bodyPr wrap="square" lIns="0" tIns="0" rIns="0" bIns="0" rtlCol="0" anchor="t">
            <a:spAutoFit/>
          </a:bodyPr>
          <a:lstStyle/>
          <a:p>
            <a:r>
              <a:rPr lang="en-US" sz="7200" b="1" dirty="0">
                <a:latin typeface="Times New Roman" panose="02020603050405020304" pitchFamily="18" charset="0"/>
                <a:cs typeface="Times New Roman" panose="02020603050405020304" pitchFamily="18" charset="0"/>
              </a:rPr>
              <a:t>Fourier Transform</a:t>
            </a:r>
          </a:p>
          <a:p>
            <a:endParaRPr lang="en-US" sz="2800" b="1" dirty="0">
              <a:latin typeface="Times New Roman" panose="02020603050405020304" pitchFamily="18" charset="0"/>
              <a:cs typeface="Times New Roman" panose="02020603050405020304" pitchFamily="18" charset="0"/>
            </a:endParaRPr>
          </a:p>
          <a:p>
            <a:r>
              <a:rPr lang="en-US" sz="2400" dirty="0">
                <a:latin typeface="Times New Roman"/>
                <a:ea typeface="Calibri"/>
                <a:cs typeface="Calibri"/>
              </a:rPr>
              <a:t>♠ </a:t>
            </a:r>
            <a:r>
              <a:rPr lang="en-US" sz="4000" dirty="0">
                <a:latin typeface="Times New Roman" panose="02020603050405020304" pitchFamily="18" charset="0"/>
                <a:cs typeface="Times New Roman" panose="02020603050405020304" pitchFamily="18" charset="0"/>
              </a:rPr>
              <a:t>Projects functions onto a basis of sines and cosines.</a:t>
            </a:r>
          </a:p>
          <a:p>
            <a:endParaRPr lang="en-US" sz="4000" dirty="0">
              <a:latin typeface="Times New Roman" panose="02020603050405020304" pitchFamily="18" charset="0"/>
              <a:cs typeface="Times New Roman" panose="02020603050405020304" pitchFamily="18" charset="0"/>
            </a:endParaRPr>
          </a:p>
          <a:p>
            <a:r>
              <a:rPr lang="en-US" sz="2400" dirty="0">
                <a:latin typeface="Times New Roman"/>
                <a:ea typeface="Calibri"/>
                <a:cs typeface="Calibri"/>
              </a:rPr>
              <a:t>♠ </a:t>
            </a:r>
            <a:r>
              <a:rPr lang="en-US" sz="4000" dirty="0">
                <a:latin typeface="Times New Roman" panose="02020603050405020304" pitchFamily="18" charset="0"/>
                <a:cs typeface="Times New Roman" panose="02020603050405020304" pitchFamily="18" charset="0"/>
              </a:rPr>
              <a:t>Provides a frequency spectrum analysis of signals.</a:t>
            </a:r>
          </a:p>
          <a:p>
            <a:endParaRPr lang="en-US" sz="4000" dirty="0">
              <a:latin typeface="Times New Roman" panose="02020603050405020304" pitchFamily="18" charset="0"/>
              <a:cs typeface="Times New Roman" panose="02020603050405020304" pitchFamily="18" charset="0"/>
            </a:endParaRPr>
          </a:p>
          <a:p>
            <a:r>
              <a:rPr lang="en-US" sz="2400" dirty="0">
                <a:latin typeface="Times New Roman"/>
                <a:ea typeface="Calibri"/>
                <a:cs typeface="Calibri"/>
              </a:rPr>
              <a:t>♠ </a:t>
            </a:r>
            <a:r>
              <a:rPr lang="en-US" sz="4000" dirty="0">
                <a:latin typeface="Times New Roman" panose="02020603050405020304" pitchFamily="18" charset="0"/>
                <a:cs typeface="Times New Roman" panose="02020603050405020304" pitchFamily="18" charset="0"/>
              </a:rPr>
              <a:t>Applied in various fields like seismic activity detection, signal analysis and image compression.</a:t>
            </a:r>
          </a:p>
          <a:p>
            <a:endParaRPr lang="en-US" sz="4000"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The Fourier Transform is given by</a:t>
            </a:r>
          </a:p>
          <a:p>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p:txBody>
      </p:sp>
      <p:sp>
        <p:nvSpPr>
          <p:cNvPr id="5" name="Freeform 5"/>
          <p:cNvSpPr/>
          <p:nvPr/>
        </p:nvSpPr>
        <p:spPr>
          <a:xfrm rot="-751648" flipH="1" flipV="1">
            <a:off x="17355366" y="-2757326"/>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95156" y="9491382"/>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3664189" y="-2530311"/>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4019849" y="9491382"/>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765859" y="-3250082"/>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1866660" y="-2818737"/>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4868622" y="10986834"/>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4965910" y="9149611"/>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73E49317-19E4-4E73-9696-1036E4A204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7452" y="7694424"/>
            <a:ext cx="8569115" cy="152801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7811375" y="-2649409"/>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939661" y="9454232"/>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3459645" y="-3520893"/>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5954617" y="9119347"/>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2408722" y="-3230164"/>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3043873" y="-2605613"/>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3270144" y="9624198"/>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6907530" y="10561347"/>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1166604" y="1174487"/>
            <a:ext cx="9982200" cy="4801314"/>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Why use Fourier Transform?</a:t>
            </a:r>
          </a:p>
          <a:p>
            <a:endParaRPr lang="en-US" sz="3600" dirty="0"/>
          </a:p>
          <a:p>
            <a:r>
              <a:rPr lang="en-US" sz="3600" dirty="0">
                <a:latin typeface="Times New Roman" panose="02020603050405020304" pitchFamily="18" charset="0"/>
                <a:cs typeface="Times New Roman" panose="02020603050405020304" pitchFamily="18" charset="0"/>
              </a:rPr>
              <a:t>The answer is that the ability to analyze a waveform into pure frequencies is nearly indispensable in many fields</a:t>
            </a:r>
          </a:p>
          <a:p>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We are going to see how it deals with</a:t>
            </a:r>
          </a:p>
          <a:p>
            <a:r>
              <a:rPr lang="en-US" sz="3600" b="1" u="sng" dirty="0">
                <a:latin typeface="Times New Roman" panose="02020603050405020304" pitchFamily="18" charset="0"/>
                <a:cs typeface="Times New Roman" panose="02020603050405020304" pitchFamily="18" charset="0"/>
              </a:rPr>
              <a:t>Image Compression</a:t>
            </a:r>
          </a:p>
        </p:txBody>
      </p:sp>
      <p:pic>
        <p:nvPicPr>
          <p:cNvPr id="3" name="Picture 2">
            <a:extLst>
              <a:ext uri="{FF2B5EF4-FFF2-40B4-BE49-F238E27FC236}">
                <a16:creationId xmlns:a16="http://schemas.microsoft.com/office/drawing/2014/main" id="{C0F8DE81-D6FC-4FBA-964B-35F7C271F0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40354" y="4705996"/>
            <a:ext cx="8698230" cy="47482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41293" y="1909648"/>
            <a:ext cx="13958047" cy="5416868"/>
          </a:xfrm>
          <a:prstGeom prst="rect">
            <a:avLst/>
          </a:prstGeom>
        </p:spPr>
        <p:txBody>
          <a:bodyPr wrap="square" lIns="0" tIns="0" rIns="0" bIns="0" rtlCol="0" anchor="t">
            <a:spAutoFit/>
          </a:bodyPr>
          <a:lstStyle/>
          <a:p>
            <a:r>
              <a:rPr lang="en-US" sz="7200" b="1" dirty="0">
                <a:latin typeface="Times New Roman" panose="02020603050405020304" pitchFamily="18" charset="0"/>
                <a:cs typeface="Times New Roman" panose="02020603050405020304" pitchFamily="18" charset="0"/>
              </a:rPr>
              <a:t>Image compression</a:t>
            </a:r>
          </a:p>
          <a:p>
            <a:endParaRPr lang="en-US" sz="4000"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Image compression is the act of compressing an image as the cost of fidelity. Essentially, the file’s size is decreased as a result of removing data stored within the image. That data is usually what gives the image its sharp looks.</a:t>
            </a:r>
          </a:p>
          <a:p>
            <a:endParaRPr lang="en-US" sz="3600"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Image compression process is split into 5 stages in the program.</a:t>
            </a:r>
          </a:p>
        </p:txBody>
      </p:sp>
      <p:sp>
        <p:nvSpPr>
          <p:cNvPr id="5" name="Freeform 5"/>
          <p:cNvSpPr/>
          <p:nvPr/>
        </p:nvSpPr>
        <p:spPr>
          <a:xfrm rot="-751648" flipH="1" flipV="1">
            <a:off x="17355366" y="-2757326"/>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95156" y="9491382"/>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3796486" y="-2171722"/>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4019849" y="9491382"/>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765859" y="-3250082"/>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1866660" y="-2818737"/>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4868622" y="10986834"/>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4965910" y="9149611"/>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extLst>
      <p:ext uri="{BB962C8B-B14F-4D97-AF65-F5344CB8AC3E}">
        <p14:creationId xmlns:p14="http://schemas.microsoft.com/office/powerpoint/2010/main" val="419291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7532718" y="-2356849"/>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030200" y="9334500"/>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3410592" y="-2391011"/>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6154400" y="7886700"/>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3160848" y="-2594694"/>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2931814" y="-2071685"/>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2325553" y="9418863"/>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2731753" y="9615310"/>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1209101" y="2353152"/>
            <a:ext cx="15886196" cy="2585323"/>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Stage 1: Converting the Image into a Color Matrix </a:t>
            </a:r>
          </a:p>
          <a:p>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At the beginning, the program reads the image that is provided and transcribes the RGB values into a matrix.</a:t>
            </a:r>
          </a:p>
        </p:txBody>
      </p:sp>
      <p:pic>
        <p:nvPicPr>
          <p:cNvPr id="3" name="Picture 2">
            <a:extLst>
              <a:ext uri="{FF2B5EF4-FFF2-40B4-BE49-F238E27FC236}">
                <a16:creationId xmlns:a16="http://schemas.microsoft.com/office/drawing/2014/main" id="{B32817DC-A736-487B-AF9D-4C19DAB1BB69}"/>
              </a:ext>
            </a:extLst>
          </p:cNvPr>
          <p:cNvPicPr>
            <a:picLocks noChangeAspect="1"/>
          </p:cNvPicPr>
          <p:nvPr/>
        </p:nvPicPr>
        <p:blipFill rotWithShape="1">
          <a:blip r:embed="rId10"/>
          <a:srcRect t="37427" r="29930" b="-1927"/>
          <a:stretch/>
        </p:blipFill>
        <p:spPr>
          <a:xfrm>
            <a:off x="3531527" y="5866379"/>
            <a:ext cx="11224946" cy="1092417"/>
          </a:xfrm>
          <a:prstGeom prst="rect">
            <a:avLst/>
          </a:prstGeom>
        </p:spPr>
      </p:pic>
    </p:spTree>
    <p:extLst>
      <p:ext uri="{BB962C8B-B14F-4D97-AF65-F5344CB8AC3E}">
        <p14:creationId xmlns:p14="http://schemas.microsoft.com/office/powerpoint/2010/main" val="168734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7900569" y="-1246435"/>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5125285" y="9105900"/>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1484530" y="-6006737"/>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6611600" y="8801100"/>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5218247" y="-2463615"/>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1484013" y="-2399149"/>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2811705" y="8333939"/>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0874414" y="10169448"/>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962748" y="2175002"/>
            <a:ext cx="16552643" cy="2585323"/>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Stage 2: Fourier Transforming the Color Matrix </a:t>
            </a:r>
          </a:p>
          <a:p>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We take fast Fourier transformation (FFT). </a:t>
            </a:r>
          </a:p>
          <a:p>
            <a:endParaRPr lang="en-US"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512B978-636D-4760-9C64-340854D03C29}"/>
              </a:ext>
            </a:extLst>
          </p:cNvPr>
          <p:cNvPicPr>
            <a:picLocks noChangeAspect="1"/>
          </p:cNvPicPr>
          <p:nvPr/>
        </p:nvPicPr>
        <p:blipFill>
          <a:blip r:embed="rId10"/>
          <a:stretch>
            <a:fillRect/>
          </a:stretch>
        </p:blipFill>
        <p:spPr>
          <a:xfrm>
            <a:off x="3998374" y="5526676"/>
            <a:ext cx="10481389" cy="1572209"/>
          </a:xfrm>
          <a:prstGeom prst="rect">
            <a:avLst/>
          </a:prstGeom>
        </p:spPr>
      </p:pic>
    </p:spTree>
    <p:extLst>
      <p:ext uri="{BB962C8B-B14F-4D97-AF65-F5344CB8AC3E}">
        <p14:creationId xmlns:p14="http://schemas.microsoft.com/office/powerpoint/2010/main" val="505089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8348208" y="-1197183"/>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1421036" y="9913201"/>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3060747" y="-5758035"/>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3993906" y="9823076"/>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1407845" y="-3240998"/>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4636357" y="-3299193"/>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3109520" y="10508829"/>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7142298" y="11075500"/>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990600" y="994842"/>
            <a:ext cx="17297400" cy="8279190"/>
          </a:xfrm>
          <a:prstGeom prst="rect">
            <a:avLst/>
          </a:prstGeom>
          <a:noFill/>
        </p:spPr>
        <p:txBody>
          <a:bodyPr wrap="square" rtlCol="0">
            <a:spAutoFit/>
          </a:bodyPr>
          <a:lstStyle/>
          <a:p>
            <a:r>
              <a:rPr lang="en-US" sz="4800" b="1" dirty="0">
                <a:latin typeface="Times New Roman" panose="02020603050405020304" pitchFamily="18" charset="0"/>
                <a:cs typeface="Times New Roman" panose="02020603050405020304" pitchFamily="18" charset="0"/>
              </a:rPr>
              <a:t>Stage 3: The Compression Process </a:t>
            </a:r>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First, the program discards all the values with a magnitude less than the tolerance</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Then it starts sorting by magnitude</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Then it finds the threshold value based on the percentage of the largest data to keep (K)</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Then it zeros out all the values below the threshold</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21AB7D18-64D8-476D-B846-F7F67E7A8CDE}"/>
              </a:ext>
            </a:extLst>
          </p:cNvPr>
          <p:cNvPicPr>
            <a:picLocks noChangeAspect="1"/>
          </p:cNvPicPr>
          <p:nvPr/>
        </p:nvPicPr>
        <p:blipFill>
          <a:blip r:embed="rId10"/>
          <a:stretch>
            <a:fillRect/>
          </a:stretch>
        </p:blipFill>
        <p:spPr>
          <a:xfrm>
            <a:off x="8277708" y="3113815"/>
            <a:ext cx="2318568" cy="579643"/>
          </a:xfrm>
          <a:prstGeom prst="rect">
            <a:avLst/>
          </a:prstGeom>
        </p:spPr>
      </p:pic>
      <p:pic>
        <p:nvPicPr>
          <p:cNvPr id="18" name="Picture 17">
            <a:extLst>
              <a:ext uri="{FF2B5EF4-FFF2-40B4-BE49-F238E27FC236}">
                <a16:creationId xmlns:a16="http://schemas.microsoft.com/office/drawing/2014/main" id="{F9F570DD-FB8A-4C21-94C4-DAD7FA4F555A}"/>
              </a:ext>
            </a:extLst>
          </p:cNvPr>
          <p:cNvPicPr>
            <a:picLocks noChangeAspect="1"/>
          </p:cNvPicPr>
          <p:nvPr/>
        </p:nvPicPr>
        <p:blipFill>
          <a:blip r:embed="rId11"/>
          <a:stretch>
            <a:fillRect/>
          </a:stretch>
        </p:blipFill>
        <p:spPr>
          <a:xfrm>
            <a:off x="4981949" y="4570326"/>
            <a:ext cx="8910085" cy="421879"/>
          </a:xfrm>
          <a:prstGeom prst="rect">
            <a:avLst/>
          </a:prstGeom>
        </p:spPr>
      </p:pic>
      <p:pic>
        <p:nvPicPr>
          <p:cNvPr id="20" name="Picture 19">
            <a:extLst>
              <a:ext uri="{FF2B5EF4-FFF2-40B4-BE49-F238E27FC236}">
                <a16:creationId xmlns:a16="http://schemas.microsoft.com/office/drawing/2014/main" id="{2FE62151-D722-4EB3-AE68-154886A6D289}"/>
              </a:ext>
            </a:extLst>
          </p:cNvPr>
          <p:cNvPicPr>
            <a:picLocks noChangeAspect="1"/>
          </p:cNvPicPr>
          <p:nvPr/>
        </p:nvPicPr>
        <p:blipFill>
          <a:blip r:embed="rId12"/>
          <a:stretch>
            <a:fillRect/>
          </a:stretch>
        </p:blipFill>
        <p:spPr>
          <a:xfrm>
            <a:off x="5120626" y="6115210"/>
            <a:ext cx="9046958" cy="740915"/>
          </a:xfrm>
          <a:prstGeom prst="rect">
            <a:avLst/>
          </a:prstGeom>
        </p:spPr>
      </p:pic>
      <p:pic>
        <p:nvPicPr>
          <p:cNvPr id="22" name="Picture 21">
            <a:extLst>
              <a:ext uri="{FF2B5EF4-FFF2-40B4-BE49-F238E27FC236}">
                <a16:creationId xmlns:a16="http://schemas.microsoft.com/office/drawing/2014/main" id="{6D80FCF2-20D6-4927-A729-B4781083E5E0}"/>
              </a:ext>
            </a:extLst>
          </p:cNvPr>
          <p:cNvPicPr>
            <a:picLocks noChangeAspect="1"/>
          </p:cNvPicPr>
          <p:nvPr/>
        </p:nvPicPr>
        <p:blipFill>
          <a:blip r:embed="rId13"/>
          <a:stretch>
            <a:fillRect/>
          </a:stretch>
        </p:blipFill>
        <p:spPr>
          <a:xfrm>
            <a:off x="5813686" y="7979130"/>
            <a:ext cx="7651228" cy="506033"/>
          </a:xfrm>
          <a:prstGeom prst="rect">
            <a:avLst/>
          </a:prstGeom>
        </p:spPr>
      </p:pic>
    </p:spTree>
    <p:extLst>
      <p:ext uri="{BB962C8B-B14F-4D97-AF65-F5344CB8AC3E}">
        <p14:creationId xmlns:p14="http://schemas.microsoft.com/office/powerpoint/2010/main" val="90608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751648" flipH="1" flipV="1">
            <a:off x="17776707" y="-1142109"/>
            <a:ext cx="14182710" cy="6678767"/>
          </a:xfrm>
          <a:custGeom>
            <a:avLst/>
            <a:gdLst/>
            <a:ahLst/>
            <a:cxnLst/>
            <a:rect l="l" t="t" r="r" b="b"/>
            <a:pathLst>
              <a:path w="14182710" h="6678767">
                <a:moveTo>
                  <a:pt x="14182709" y="6678767"/>
                </a:moveTo>
                <a:lnTo>
                  <a:pt x="0" y="6678767"/>
                </a:lnTo>
                <a:lnTo>
                  <a:pt x="0" y="0"/>
                </a:lnTo>
                <a:lnTo>
                  <a:pt x="14182709" y="0"/>
                </a:lnTo>
                <a:lnTo>
                  <a:pt x="14182709"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639800" y="9591554"/>
            <a:ext cx="18073735" cy="8511086"/>
          </a:xfrm>
          <a:custGeom>
            <a:avLst/>
            <a:gdLst/>
            <a:ahLst/>
            <a:cxnLst/>
            <a:rect l="l" t="t" r="r" b="b"/>
            <a:pathLst>
              <a:path w="18073735" h="8511086">
                <a:moveTo>
                  <a:pt x="0" y="0"/>
                </a:moveTo>
                <a:lnTo>
                  <a:pt x="18073735" y="0"/>
                </a:lnTo>
                <a:lnTo>
                  <a:pt x="18073735" y="8511086"/>
                </a:lnTo>
                <a:lnTo>
                  <a:pt x="0" y="851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0774" flipV="1">
            <a:off x="-11913294" y="-6201011"/>
            <a:ext cx="14182710" cy="6678767"/>
          </a:xfrm>
          <a:custGeom>
            <a:avLst/>
            <a:gdLst/>
            <a:ahLst/>
            <a:cxnLst/>
            <a:rect l="l" t="t" r="r" b="b"/>
            <a:pathLst>
              <a:path w="14182710" h="6678767">
                <a:moveTo>
                  <a:pt x="0" y="6678767"/>
                </a:moveTo>
                <a:lnTo>
                  <a:pt x="14182710" y="6678767"/>
                </a:lnTo>
                <a:lnTo>
                  <a:pt x="14182710" y="0"/>
                </a:lnTo>
                <a:lnTo>
                  <a:pt x="0" y="0"/>
                </a:lnTo>
                <a:lnTo>
                  <a:pt x="0" y="667876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6916400" y="8648700"/>
            <a:ext cx="18073735" cy="8511086"/>
          </a:xfrm>
          <a:custGeom>
            <a:avLst/>
            <a:gdLst/>
            <a:ahLst/>
            <a:cxnLst/>
            <a:rect l="l" t="t" r="r" b="b"/>
            <a:pathLst>
              <a:path w="18073735" h="8511086">
                <a:moveTo>
                  <a:pt x="18073735" y="0"/>
                </a:moveTo>
                <a:lnTo>
                  <a:pt x="0" y="0"/>
                </a:lnTo>
                <a:lnTo>
                  <a:pt x="0" y="8511086"/>
                </a:lnTo>
                <a:lnTo>
                  <a:pt x="18073735" y="8511086"/>
                </a:lnTo>
                <a:lnTo>
                  <a:pt x="1807373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4766128">
            <a:off x="4409804" y="-2738576"/>
            <a:ext cx="5273631" cy="2905291"/>
          </a:xfrm>
          <a:custGeom>
            <a:avLst/>
            <a:gdLst/>
            <a:ahLst/>
            <a:cxnLst/>
            <a:rect l="l" t="t" r="r" b="b"/>
            <a:pathLst>
              <a:path w="5273631" h="2905291">
                <a:moveTo>
                  <a:pt x="0" y="0"/>
                </a:moveTo>
                <a:lnTo>
                  <a:pt x="5273631" y="0"/>
                </a:lnTo>
                <a:lnTo>
                  <a:pt x="5273631"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838725" flipV="1">
            <a:off x="11584044" y="-2576690"/>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4766128">
            <a:off x="-3011353" y="9507546"/>
            <a:ext cx="5273631" cy="2905291"/>
          </a:xfrm>
          <a:custGeom>
            <a:avLst/>
            <a:gdLst/>
            <a:ahLst/>
            <a:cxnLst/>
            <a:rect l="l" t="t" r="r" b="b"/>
            <a:pathLst>
              <a:path w="5273631" h="2905291">
                <a:moveTo>
                  <a:pt x="0" y="0"/>
                </a:moveTo>
                <a:lnTo>
                  <a:pt x="5273632" y="0"/>
                </a:lnTo>
                <a:lnTo>
                  <a:pt x="5273632" y="2905291"/>
                </a:lnTo>
                <a:lnTo>
                  <a:pt x="0" y="2905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5838725" flipV="1">
            <a:off x="11255413" y="10377310"/>
            <a:ext cx="5273631" cy="2905291"/>
          </a:xfrm>
          <a:custGeom>
            <a:avLst/>
            <a:gdLst/>
            <a:ahLst/>
            <a:cxnLst/>
            <a:rect l="l" t="t" r="r" b="b"/>
            <a:pathLst>
              <a:path w="5273631" h="2905291">
                <a:moveTo>
                  <a:pt x="0" y="2905291"/>
                </a:moveTo>
                <a:lnTo>
                  <a:pt x="5273631" y="2905291"/>
                </a:lnTo>
                <a:lnTo>
                  <a:pt x="5273631" y="0"/>
                </a:lnTo>
                <a:lnTo>
                  <a:pt x="0" y="0"/>
                </a:lnTo>
                <a:lnTo>
                  <a:pt x="0" y="290529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757784A2-7A51-437F-A37A-6BF935A41C88}"/>
              </a:ext>
            </a:extLst>
          </p:cNvPr>
          <p:cNvSpPr txBox="1"/>
          <p:nvPr/>
        </p:nvSpPr>
        <p:spPr>
          <a:xfrm>
            <a:off x="432846" y="2401319"/>
            <a:ext cx="17050473" cy="2585323"/>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Stage 4: Inverse Fourier Transforming the Color Matrix </a:t>
            </a:r>
          </a:p>
          <a:p>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After it takes the Inverse Fast Fourier Transformation (IFFT), It takes the real part to get rid of the tiny complex bits.</a:t>
            </a:r>
          </a:p>
        </p:txBody>
      </p:sp>
      <p:pic>
        <p:nvPicPr>
          <p:cNvPr id="3" name="Picture 2">
            <a:extLst>
              <a:ext uri="{FF2B5EF4-FFF2-40B4-BE49-F238E27FC236}">
                <a16:creationId xmlns:a16="http://schemas.microsoft.com/office/drawing/2014/main" id="{AE004391-CD9F-4940-9DD9-6F55EF9AC849}"/>
              </a:ext>
            </a:extLst>
          </p:cNvPr>
          <p:cNvPicPr>
            <a:picLocks noChangeAspect="1"/>
          </p:cNvPicPr>
          <p:nvPr/>
        </p:nvPicPr>
        <p:blipFill>
          <a:blip r:embed="rId10"/>
          <a:stretch>
            <a:fillRect/>
          </a:stretch>
        </p:blipFill>
        <p:spPr>
          <a:xfrm>
            <a:off x="3539645" y="5850256"/>
            <a:ext cx="10836873" cy="771943"/>
          </a:xfrm>
          <a:prstGeom prst="rect">
            <a:avLst/>
          </a:prstGeom>
        </p:spPr>
      </p:pic>
    </p:spTree>
    <p:extLst>
      <p:ext uri="{BB962C8B-B14F-4D97-AF65-F5344CB8AC3E}">
        <p14:creationId xmlns:p14="http://schemas.microsoft.com/office/powerpoint/2010/main" val="2541710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8b5e86f-841c-44c7-a68d-664a9be057c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C3E1E17C957A4F99B534A5AC689458" ma:contentTypeVersion="6" ma:contentTypeDescription="Create a new document." ma:contentTypeScope="" ma:versionID="d1512f6e7c569ee76433083806149079">
  <xsd:schema xmlns:xsd="http://www.w3.org/2001/XMLSchema" xmlns:xs="http://www.w3.org/2001/XMLSchema" xmlns:p="http://schemas.microsoft.com/office/2006/metadata/properties" xmlns:ns3="48b5e86f-841c-44c7-a68d-664a9be057c9" targetNamespace="http://schemas.microsoft.com/office/2006/metadata/properties" ma:root="true" ma:fieldsID="fb47f9e7f10a0ffaf071d048c9403ea9" ns3:_="">
    <xsd:import namespace="48b5e86f-841c-44c7-a68d-664a9be057c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b5e86f-841c-44c7-a68d-664a9be05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1DFAE8-31FB-4BD7-9D90-A4149392CBCE}">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http://schemas.microsoft.com/office/infopath/2007/PartnerControls"/>
    <ds:schemaRef ds:uri="48b5e86f-841c-44c7-a68d-664a9be057c9"/>
    <ds:schemaRef ds:uri="http://purl.org/dc/terms/"/>
  </ds:schemaRefs>
</ds:datastoreItem>
</file>

<file path=customXml/itemProps2.xml><?xml version="1.0" encoding="utf-8"?>
<ds:datastoreItem xmlns:ds="http://schemas.openxmlformats.org/officeDocument/2006/customXml" ds:itemID="{0273DD05-9E7F-4B73-A143-644BAE403A35}">
  <ds:schemaRefs>
    <ds:schemaRef ds:uri="48b5e86f-841c-44c7-a68d-664a9be057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06E70BC-0368-41A8-8935-F8B2B1E939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142</TotalTime>
  <Words>645</Words>
  <Application>Microsoft Office PowerPoint</Application>
  <PresentationFormat>Custom</PresentationFormat>
  <Paragraphs>89</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rober</dc:creator>
  <cp:lastModifiedBy>martin rober</cp:lastModifiedBy>
  <cp:revision>12</cp:revision>
  <dcterms:created xsi:type="dcterms:W3CDTF">2006-08-16T00:00:00Z</dcterms:created>
  <dcterms:modified xsi:type="dcterms:W3CDTF">2024-12-30T17:01:20Z</dcterms:modified>
  <dc:identifier>DAGaadUqwYQ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0x0101001AC3E1E17C957A4F99B534A5AC689458</vt:lpwstr>
  </property>
</Properties>
</file>